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264" r:id="rId3"/>
    <p:sldId id="258" r:id="rId4"/>
    <p:sldId id="257" r:id="rId5"/>
    <p:sldId id="265" r:id="rId6"/>
    <p:sldId id="260" r:id="rId7"/>
    <p:sldId id="259" r:id="rId8"/>
    <p:sldId id="266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46" y="-259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04F9F-8CF0-4199-B8D9-1A399E2EE074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9B3E24-A75F-4E71-A5B9-0B2CA45D0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437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488">
              <a:defRPr sz="2800" b="1">
                <a:solidFill>
                  <a:schemeClr val="bg1"/>
                </a:solidFill>
                <a:latin typeface="Arial" charset="0"/>
              </a:defRPr>
            </a:lvl1pPr>
            <a:lvl2pPr marL="702756" indent="-270291" defTabSz="917488">
              <a:defRPr sz="2800" b="1">
                <a:solidFill>
                  <a:schemeClr val="bg1"/>
                </a:solidFill>
                <a:latin typeface="Arial" charset="0"/>
              </a:defRPr>
            </a:lvl2pPr>
            <a:lvl3pPr marL="1081164" indent="-216233" defTabSz="917488">
              <a:defRPr sz="2800" b="1">
                <a:solidFill>
                  <a:schemeClr val="bg1"/>
                </a:solidFill>
                <a:latin typeface="Arial" charset="0"/>
              </a:defRPr>
            </a:lvl3pPr>
            <a:lvl4pPr marL="1513629" indent="-216233" defTabSz="917488">
              <a:defRPr sz="2800" b="1">
                <a:solidFill>
                  <a:schemeClr val="bg1"/>
                </a:solidFill>
                <a:latin typeface="Arial" charset="0"/>
              </a:defRPr>
            </a:lvl4pPr>
            <a:lvl5pPr marL="1946095" indent="-216233" defTabSz="917488">
              <a:defRPr sz="2800" b="1">
                <a:solidFill>
                  <a:schemeClr val="bg1"/>
                </a:solidFill>
                <a:latin typeface="Arial" charset="0"/>
              </a:defRPr>
            </a:lvl5pPr>
            <a:lvl6pPr marL="2378560" indent="-216233" defTabSz="9174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6pPr>
            <a:lvl7pPr marL="2811026" indent="-216233" defTabSz="9174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7pPr>
            <a:lvl8pPr marL="3243491" indent="-216233" defTabSz="9174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8pPr>
            <a:lvl9pPr marL="3675957" indent="-216233" defTabSz="9174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9pPr>
          </a:lstStyle>
          <a:p>
            <a:fld id="{F2F0EBDA-A3ED-449E-A50E-C026DE0668B5}" type="slidenum">
              <a:rPr lang="en-ZA" altLang="en-US" sz="1800" b="0">
                <a:solidFill>
                  <a:schemeClr val="tx1"/>
                </a:solidFill>
                <a:latin typeface="Times New Roman" pitchFamily="18" charset="0"/>
              </a:rPr>
              <a:pPr/>
              <a:t>5</a:t>
            </a:fld>
            <a:endParaRPr lang="en-ZA" altLang="en-US" sz="1800" b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488">
              <a:defRPr sz="2800" b="1">
                <a:solidFill>
                  <a:schemeClr val="bg1"/>
                </a:solidFill>
                <a:latin typeface="Arial" charset="0"/>
              </a:defRPr>
            </a:lvl1pPr>
            <a:lvl2pPr marL="702756" indent="-270291" defTabSz="917488">
              <a:defRPr sz="2800" b="1">
                <a:solidFill>
                  <a:schemeClr val="bg1"/>
                </a:solidFill>
                <a:latin typeface="Arial" charset="0"/>
              </a:defRPr>
            </a:lvl2pPr>
            <a:lvl3pPr marL="1081164" indent="-216233" defTabSz="917488">
              <a:defRPr sz="2800" b="1">
                <a:solidFill>
                  <a:schemeClr val="bg1"/>
                </a:solidFill>
                <a:latin typeface="Arial" charset="0"/>
              </a:defRPr>
            </a:lvl3pPr>
            <a:lvl4pPr marL="1513629" indent="-216233" defTabSz="917488">
              <a:defRPr sz="2800" b="1">
                <a:solidFill>
                  <a:schemeClr val="bg1"/>
                </a:solidFill>
                <a:latin typeface="Arial" charset="0"/>
              </a:defRPr>
            </a:lvl4pPr>
            <a:lvl5pPr marL="1946095" indent="-216233" defTabSz="917488">
              <a:defRPr sz="2800" b="1">
                <a:solidFill>
                  <a:schemeClr val="bg1"/>
                </a:solidFill>
                <a:latin typeface="Arial" charset="0"/>
              </a:defRPr>
            </a:lvl5pPr>
            <a:lvl6pPr marL="2378560" indent="-216233" defTabSz="9174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6pPr>
            <a:lvl7pPr marL="2811026" indent="-216233" defTabSz="9174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7pPr>
            <a:lvl8pPr marL="3243491" indent="-216233" defTabSz="9174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8pPr>
            <a:lvl9pPr marL="3675957" indent="-216233" defTabSz="9174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9pPr>
          </a:lstStyle>
          <a:p>
            <a:fld id="{F2F0EBDA-A3ED-449E-A50E-C026DE0668B5}" type="slidenum">
              <a:rPr lang="en-ZA" altLang="en-US" sz="1800" b="0">
                <a:solidFill>
                  <a:schemeClr val="tx1"/>
                </a:solidFill>
                <a:latin typeface="Times New Roman" pitchFamily="18" charset="0"/>
              </a:rPr>
              <a:pPr/>
              <a:t>8</a:t>
            </a:fld>
            <a:endParaRPr lang="en-ZA" altLang="en-US" sz="1800" b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11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46DC0-0201-4776-B0C8-0C081A251BFC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1F8D9-B46A-4DBB-A96C-DF8D450B9C6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6" y="2349220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46DC0-0201-4776-B0C8-0C081A251BFC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1F8D9-B46A-4DBB-A96C-DF8D450B9C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8" y="548642"/>
            <a:ext cx="4829287" cy="367104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46DC0-0201-4776-B0C8-0C081A251BFC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1F8D9-B46A-4DBB-A96C-DF8D450B9C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ection Header With Im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15">
            <a:extLst>
              <a:ext uri="{FF2B5EF4-FFF2-40B4-BE49-F238E27FC236}"/>
            </a:extLst>
          </p:cNvPr>
          <p:cNvSpPr/>
          <p:nvPr userDrawn="1"/>
        </p:nvSpPr>
        <p:spPr>
          <a:xfrm rot="20700000" flipH="1">
            <a:off x="-482338" y="-389788"/>
            <a:ext cx="5832863" cy="5788998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94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lIns="68580" tIns="34290" rIns="68580" bIns="34290" anchor="ctr"/>
          <a:lstStyle/>
          <a:p>
            <a:pPr>
              <a:defRPr/>
            </a:pPr>
            <a:endParaRPr lang="en-ZA" dirty="0"/>
          </a:p>
        </p:txBody>
      </p:sp>
      <p:sp>
        <p:nvSpPr>
          <p:cNvPr id="5" name="Freeform: Shape 10">
            <a:extLst>
              <a:ext uri="{FF2B5EF4-FFF2-40B4-BE49-F238E27FC236}"/>
            </a:extLst>
          </p:cNvPr>
          <p:cNvSpPr/>
          <p:nvPr userDrawn="1"/>
        </p:nvSpPr>
        <p:spPr>
          <a:xfrm rot="10800000">
            <a:off x="1701" y="340543"/>
            <a:ext cx="4522071" cy="4462418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tx2">
                  <a:lumMod val="75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lIns="68580" tIns="34290" rIns="68580" bIns="34290" anchor="ctr"/>
          <a:lstStyle/>
          <a:p>
            <a:pPr>
              <a:defRPr/>
            </a:pPr>
            <a:endParaRPr lang="en-ZA" dirty="0"/>
          </a:p>
        </p:txBody>
      </p:sp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000" y="1255117"/>
            <a:ext cx="3595286" cy="1559024"/>
          </a:xfrm>
        </p:spPr>
        <p:txBody>
          <a:bodyPr/>
          <a:lstStyle>
            <a:lvl1pPr algn="l" defTabSz="685800" rtl="0" eaLnBrk="1" latinLnBrk="0" hangingPunct="1">
              <a:lnSpc>
                <a:spcPts val="3750"/>
              </a:lnSpc>
              <a:spcBef>
                <a:spcPct val="0"/>
              </a:spcBef>
              <a:buNone/>
              <a:defRPr lang="en-ZA" sz="3300" b="1" kern="1200" cap="all" spc="-113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8000" y="2976141"/>
            <a:ext cx="3595286" cy="785700"/>
          </a:xfr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US" sz="15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6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7825" y="4775201"/>
            <a:ext cx="3086100" cy="169863"/>
          </a:xfrm>
        </p:spPr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9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D571461-7091-4ED7-A374-75D8896400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896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46DC0-0201-4776-B0C8-0C081A251BFC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1F8D9-B46A-4DBB-A96C-DF8D450B9C6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7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46DC0-0201-4776-B0C8-0C081A251BFC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1F8D9-B46A-4DBB-A96C-DF8D450B9C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46DC0-0201-4776-B0C8-0C081A251BFC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1F8D9-B46A-4DBB-A96C-DF8D450B9C6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1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1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46DC0-0201-4776-B0C8-0C081A251BFC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1F8D9-B46A-4DBB-A96C-DF8D450B9C6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46DC0-0201-4776-B0C8-0C081A251BFC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1F8D9-B46A-4DBB-A96C-DF8D450B9C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46DC0-0201-4776-B0C8-0C081A251BFC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1F8D9-B46A-4DBB-A96C-DF8D450B9C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100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20" y="548641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3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46DC0-0201-4776-B0C8-0C081A251BFC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1F8D9-B46A-4DBB-A96C-DF8D450B9C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2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46DC0-0201-4776-B0C8-0C081A251BFC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1F8D9-B46A-4DBB-A96C-DF8D450B9C6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4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A946DC0-0201-4776-B0C8-0C081A251BFC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4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701F8D9-B46A-4DBB-A96C-DF8D450B9C6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771650"/>
            <a:ext cx="8458200" cy="800100"/>
          </a:xfrm>
        </p:spPr>
        <p:txBody>
          <a:bodyPr>
            <a:noAutofit/>
          </a:bodyPr>
          <a:lstStyle/>
          <a:p>
            <a:pPr algn="ctr"/>
            <a:r>
              <a:rPr lang="en-US" altLang="zh-TW" sz="3200" b="1" i="1" dirty="0">
                <a:solidFill>
                  <a:srgbClr val="7030A0"/>
                </a:solidFill>
              </a:rPr>
              <a:t>2021 </a:t>
            </a:r>
            <a:r>
              <a:rPr lang="zh-TW" altLang="en-US" sz="3200" b="1" i="1" dirty="0">
                <a:solidFill>
                  <a:srgbClr val="7030A0"/>
                </a:solidFill>
              </a:rPr>
              <a:t>薪資保障計劃和稅務議題座談</a:t>
            </a:r>
            <a:endParaRPr lang="zh-TW" altLang="en-US" sz="3200" dirty="0">
              <a:solidFill>
                <a:srgbClr val="7030A0"/>
              </a:solidFill>
            </a:endParaRPr>
          </a:p>
          <a:p>
            <a:pPr algn="ctr"/>
            <a:r>
              <a:rPr lang="en-US" altLang="zh-TW" sz="3200" b="1" i="1" dirty="0">
                <a:solidFill>
                  <a:srgbClr val="7030A0"/>
                </a:solidFill>
              </a:rPr>
              <a:t>2021 </a:t>
            </a:r>
            <a:r>
              <a:rPr lang="en-US" sz="3200" b="1" i="1" dirty="0">
                <a:solidFill>
                  <a:srgbClr val="7030A0"/>
                </a:solidFill>
              </a:rPr>
              <a:t>PPP Loan and Tax Updates</a:t>
            </a:r>
            <a:endParaRPr lang="en-US" sz="3200" dirty="0">
              <a:solidFill>
                <a:srgbClr val="7030A0"/>
              </a:solidFill>
            </a:endParaRPr>
          </a:p>
          <a:p>
            <a:r>
              <a:rPr lang="en-US" sz="3200" dirty="0"/>
              <a:t> </a:t>
            </a:r>
          </a:p>
          <a:p>
            <a:pPr algn="ctr"/>
            <a:r>
              <a:rPr lang="en-US" sz="2000" b="1" dirty="0" smtClean="0"/>
              <a:t>February 17, 2021</a:t>
            </a:r>
          </a:p>
          <a:p>
            <a:pPr algn="ctr"/>
            <a:r>
              <a:rPr lang="en-US" sz="2000" b="1" dirty="0" smtClean="0"/>
              <a:t>19:00 pm – 21:00 pm</a:t>
            </a:r>
          </a:p>
          <a:p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5" y="171450"/>
            <a:ext cx="7086599" cy="1262062"/>
          </a:xfrm>
        </p:spPr>
        <p:txBody>
          <a:bodyPr/>
          <a:lstStyle/>
          <a:p>
            <a:pPr marL="182880" indent="0" algn="ctr">
              <a:buNone/>
            </a:pPr>
            <a:r>
              <a:rPr lang="zh-CN" altLang="en-US" sz="3200" dirty="0">
                <a:effectLst/>
              </a:rPr>
              <a:t>洛杉磯台美商會</a:t>
            </a:r>
            <a:br>
              <a:rPr lang="zh-CN" altLang="en-US" sz="3200" dirty="0">
                <a:effectLst/>
              </a:rPr>
            </a:br>
            <a:r>
              <a:rPr lang="en-US" sz="3200" dirty="0">
                <a:effectLst/>
              </a:rPr>
              <a:t>Taiwanese-American Chamber of Commerce of Greater Los Angeles 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 </a:t>
            </a:r>
            <a:br>
              <a:rPr lang="en-US" dirty="0">
                <a:effectLst/>
              </a:rPr>
            </a:b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2"/>
            <a:ext cx="1296988" cy="114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29262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457200" y="1085850"/>
            <a:ext cx="7239000" cy="3755952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zh-CN" altLang="en-US" sz="3200" b="1" dirty="0" smtClean="0">
                <a:latin typeface="MingLiU-ExtB" panose="02020500000000000000" pitchFamily="18" charset="-120"/>
              </a:rPr>
              <a:t>會議注意事項</a:t>
            </a:r>
            <a:endParaRPr lang="en-US" altLang="zh-CN" sz="3200" b="1" dirty="0" smtClean="0">
              <a:latin typeface="MingLiU-ExtB" panose="02020500000000000000" pitchFamily="18" charset="-12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3200" dirty="0" smtClean="0">
                <a:latin typeface="MingLiU-ExtB" panose="02020500000000000000" pitchFamily="18" charset="-120"/>
                <a:ea typeface="MingLiU-ExtB" panose="02020500000000000000" pitchFamily="18" charset="-120"/>
              </a:rPr>
              <a:t>會議開始請大家點擊靜音</a:t>
            </a:r>
            <a:endParaRPr lang="en-US" altLang="zh-CN" sz="3200" dirty="0" smtClean="0">
              <a:latin typeface="MingLiU-ExtB" panose="02020500000000000000" pitchFamily="18" charset="-120"/>
              <a:ea typeface="MingLiU-ExtB" panose="02020500000000000000" pitchFamily="18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CN" altLang="en-US" sz="3200" dirty="0" smtClean="0">
                <a:latin typeface="MingLiU-ExtB" panose="02020500000000000000" pitchFamily="18" charset="-120"/>
                <a:ea typeface="MingLiU-ExtB" panose="02020500000000000000" pitchFamily="18" charset="-120"/>
              </a:rPr>
              <a:t>需要發言的時候請點擊               </a:t>
            </a:r>
            <a:endParaRPr lang="en-US" altLang="zh-CN" sz="3200" dirty="0">
              <a:latin typeface="MingLiU-ExtB" panose="02020500000000000000" pitchFamily="18" charset="-120"/>
              <a:ea typeface="MingLiU-ExtB" panose="02020500000000000000" pitchFamily="18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CN" altLang="en-US" sz="3200" dirty="0" smtClean="0">
                <a:latin typeface="MingLiU-ExtB" panose="02020500000000000000" pitchFamily="18" charset="-120"/>
                <a:ea typeface="MingLiU-ExtB" panose="02020500000000000000" pitchFamily="18" charset="-120"/>
              </a:rPr>
              <a:t>請修改自己的名字</a:t>
            </a:r>
            <a:endParaRPr lang="en-US" altLang="zh-CN" sz="3200" dirty="0" smtClean="0">
              <a:latin typeface="MingLiU-ExtB" panose="02020500000000000000" pitchFamily="18" charset="-120"/>
              <a:ea typeface="MingLiU-ExtB" panose="02020500000000000000" pitchFamily="18" charset="-120"/>
            </a:endParaRPr>
          </a:p>
          <a:p>
            <a:pPr marL="0" indent="0">
              <a:buNone/>
            </a:pPr>
            <a:r>
              <a:rPr lang="en-US" altLang="zh-CN" sz="2400" dirty="0" smtClean="0">
                <a:latin typeface="MingLiU-ExtB" panose="02020500000000000000" pitchFamily="18" charset="-120"/>
                <a:ea typeface="MingLiU-ExtB" panose="02020500000000000000" pitchFamily="18" charset="-120"/>
              </a:rPr>
              <a:t>    </a:t>
            </a:r>
            <a:r>
              <a:rPr lang="en-US" altLang="zh-CN" sz="2000" dirty="0" smtClean="0">
                <a:latin typeface="MingLiU-ExtB" panose="02020500000000000000" pitchFamily="18" charset="-120"/>
                <a:ea typeface="MingLiU-ExtB" panose="02020500000000000000" pitchFamily="18" charset="-120"/>
              </a:rPr>
              <a:t>ex:</a:t>
            </a:r>
            <a:r>
              <a:rPr lang="zh-CN" altLang="en-US" sz="2000" dirty="0" smtClean="0">
                <a:latin typeface="MingLiU-ExtB" panose="02020500000000000000" pitchFamily="18" charset="-120"/>
                <a:ea typeface="MingLiU-ExtB" panose="02020500000000000000" pitchFamily="18" charset="-120"/>
              </a:rPr>
              <a:t>葉俊麟</a:t>
            </a:r>
            <a:r>
              <a:rPr lang="en-US" altLang="zh-CN" sz="2000" dirty="0" smtClean="0">
                <a:latin typeface="MingLiU-ExtB" panose="02020500000000000000" pitchFamily="18" charset="-120"/>
                <a:ea typeface="MingLiU-ExtB" panose="02020500000000000000" pitchFamily="18" charset="-120"/>
              </a:rPr>
              <a:t>-</a:t>
            </a:r>
            <a:r>
              <a:rPr lang="zh-CN" altLang="en-US" sz="2000" dirty="0" smtClean="0">
                <a:latin typeface="MingLiU-ExtB" panose="02020500000000000000" pitchFamily="18" charset="-120"/>
                <a:ea typeface="MingLiU-ExtB" panose="02020500000000000000" pitchFamily="18" charset="-120"/>
              </a:rPr>
              <a:t>副會長</a:t>
            </a:r>
            <a:r>
              <a:rPr lang="en-US" altLang="zh-CN" sz="2000" dirty="0" smtClean="0">
                <a:latin typeface="MingLiU-ExtB" panose="02020500000000000000" pitchFamily="18" charset="-120"/>
                <a:ea typeface="MingLiU-ExtB" panose="02020500000000000000" pitchFamily="18" charset="-120"/>
              </a:rPr>
              <a:t> </a:t>
            </a:r>
          </a:p>
          <a:p>
            <a:pPr marL="0" indent="0">
              <a:buNone/>
            </a:pPr>
            <a:r>
              <a:rPr lang="en-US" altLang="zh-CN" sz="2000" dirty="0">
                <a:latin typeface="MingLiU-ExtB" panose="02020500000000000000" pitchFamily="18" charset="-120"/>
                <a:ea typeface="MingLiU-ExtB" panose="02020500000000000000" pitchFamily="18" charset="-120"/>
              </a:rPr>
              <a:t> </a:t>
            </a:r>
            <a:r>
              <a:rPr lang="en-US" altLang="zh-CN" sz="2000" dirty="0" smtClean="0">
                <a:latin typeface="MingLiU-ExtB" panose="02020500000000000000" pitchFamily="18" charset="-120"/>
                <a:ea typeface="MingLiU-ExtB" panose="02020500000000000000" pitchFamily="18" charset="-120"/>
              </a:rPr>
              <a:t>      </a:t>
            </a:r>
            <a:r>
              <a:rPr lang="zh-CN" altLang="en-US" sz="2000" dirty="0" smtClean="0">
                <a:latin typeface="MingLiU-ExtB" panose="02020500000000000000" pitchFamily="18" charset="-120"/>
                <a:ea typeface="MingLiU-ExtB" panose="02020500000000000000" pitchFamily="18" charset="-120"/>
              </a:rPr>
              <a:t>中文名</a:t>
            </a:r>
            <a:r>
              <a:rPr lang="zh-CN" altLang="en-US" sz="2000" dirty="0">
                <a:latin typeface="MingLiU-ExtB" panose="02020500000000000000" pitchFamily="18" charset="-120"/>
                <a:ea typeface="MingLiU-ExtB" panose="02020500000000000000" pitchFamily="18" charset="-120"/>
              </a:rPr>
              <a:t>字</a:t>
            </a:r>
            <a:r>
              <a:rPr lang="en-US" altLang="zh-CN" sz="2000" dirty="0" smtClean="0">
                <a:latin typeface="MingLiU-ExtB" panose="02020500000000000000" pitchFamily="18" charset="-120"/>
                <a:ea typeface="MingLiU-ExtB" panose="02020500000000000000" pitchFamily="18" charset="-120"/>
              </a:rPr>
              <a:t>-</a:t>
            </a:r>
            <a:r>
              <a:rPr lang="zh-CN" altLang="en-US" sz="2000" dirty="0" smtClean="0">
                <a:latin typeface="MingLiU-ExtB" panose="02020500000000000000" pitchFamily="18" charset="-120"/>
                <a:ea typeface="MingLiU-ExtB" panose="02020500000000000000" pitchFamily="18" charset="-120"/>
              </a:rPr>
              <a:t>頭銜</a:t>
            </a:r>
            <a:r>
              <a:rPr lang="zh-CN" altLang="en-US" sz="2000" dirty="0">
                <a:latin typeface="MingLiU-ExtB" panose="02020500000000000000" pitchFamily="18" charset="-120"/>
                <a:ea typeface="MingLiU-ExtB" panose="02020500000000000000" pitchFamily="18" charset="-120"/>
              </a:rPr>
              <a:t>（</a:t>
            </a:r>
            <a:r>
              <a:rPr lang="en-US" altLang="zh-CN" sz="2000" dirty="0">
                <a:latin typeface="MingLiU-ExtB" panose="02020500000000000000" pitchFamily="18" charset="-120"/>
                <a:ea typeface="MingLiU-ExtB" panose="02020500000000000000" pitchFamily="18" charset="-120"/>
              </a:rPr>
              <a:t>optional</a:t>
            </a:r>
            <a:r>
              <a:rPr lang="zh-CN" altLang="en-US" sz="2000" dirty="0">
                <a:latin typeface="MingLiU-ExtB" panose="02020500000000000000" pitchFamily="18" charset="-120"/>
                <a:ea typeface="MingLiU-ExtB" panose="02020500000000000000" pitchFamily="18" charset="-120"/>
              </a:rPr>
              <a:t>）</a:t>
            </a:r>
            <a:endParaRPr lang="en-US" altLang="zh-CN" sz="2000" dirty="0">
              <a:latin typeface="MingLiU-ExtB" panose="02020500000000000000" pitchFamily="18" charset="-120"/>
              <a:ea typeface="MingLiU-ExtB" panose="02020500000000000000" pitchFamily="18" charset="-120"/>
            </a:endParaRPr>
          </a:p>
          <a:p>
            <a:pPr marL="514350" indent="-514350">
              <a:buFont typeface="+mj-lt"/>
              <a:buAutoNum type="arabicPeriod" startAt="4"/>
            </a:pPr>
            <a:r>
              <a:rPr lang="zh-CN" altLang="en-US" sz="3200" dirty="0" smtClean="0">
                <a:latin typeface="MingLiU-ExtB" panose="02020500000000000000" pitchFamily="18" charset="-120"/>
                <a:ea typeface="MingLiU-ExtB" panose="02020500000000000000" pitchFamily="18" charset="-120"/>
              </a:rPr>
              <a:t>會</a:t>
            </a:r>
            <a:r>
              <a:rPr lang="zh-CN" altLang="en-US" sz="3200" dirty="0">
                <a:latin typeface="MingLiU-ExtB" panose="02020500000000000000" pitchFamily="18" charset="-120"/>
                <a:ea typeface="MingLiU-ExtB" panose="02020500000000000000" pitchFamily="18" charset="-120"/>
              </a:rPr>
              <a:t>議進行中，如有問題請使</a:t>
            </a:r>
            <a:r>
              <a:rPr lang="zh-CN" altLang="en-US" sz="3200" dirty="0" smtClean="0">
                <a:latin typeface="MingLiU-ExtB" panose="02020500000000000000" pitchFamily="18" charset="-120"/>
                <a:ea typeface="MingLiU-ExtB" panose="02020500000000000000" pitchFamily="18" charset="-120"/>
              </a:rPr>
              <a:t>用</a:t>
            </a:r>
            <a:endParaRPr lang="en-US" altLang="zh-CN" sz="3200" dirty="0" smtClean="0">
              <a:latin typeface="MingLiU-ExtB" panose="02020500000000000000" pitchFamily="18" charset="-120"/>
              <a:ea typeface="MingLiU-ExtB" panose="02020500000000000000" pitchFamily="18" charset="-120"/>
            </a:endParaRPr>
          </a:p>
          <a:p>
            <a:pPr marL="0" indent="0">
              <a:buNone/>
            </a:pPr>
            <a:r>
              <a:rPr lang="en-US" altLang="zh-CN" sz="3200" b="1" dirty="0">
                <a:solidFill>
                  <a:srgbClr val="FF0000"/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  <a:t> </a:t>
            </a:r>
            <a:r>
              <a:rPr lang="en-US" altLang="zh-CN" sz="3200" b="1" dirty="0" smtClean="0">
                <a:solidFill>
                  <a:srgbClr val="FF0000"/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  <a:t>  Chat Room </a:t>
            </a:r>
            <a:r>
              <a:rPr lang="zh-CN" altLang="en-US" sz="3200" dirty="0" smtClean="0">
                <a:latin typeface="MingLiU-ExtB" panose="02020500000000000000" pitchFamily="18" charset="-120"/>
                <a:ea typeface="MingLiU-ExtB" panose="02020500000000000000" pitchFamily="18" charset="-120"/>
              </a:rPr>
              <a:t>發</a:t>
            </a:r>
            <a:r>
              <a:rPr lang="zh-CN" altLang="en-US" sz="3200" dirty="0">
                <a:latin typeface="MingLiU-ExtB" panose="02020500000000000000" pitchFamily="18" charset="-120"/>
                <a:ea typeface="MingLiU-ExtB" panose="02020500000000000000" pitchFamily="18" charset="-120"/>
              </a:rPr>
              <a:t>信息諮</a:t>
            </a:r>
            <a:r>
              <a:rPr lang="zh-CN" altLang="en-US" sz="3200" dirty="0" smtClean="0">
                <a:latin typeface="MingLiU-ExtB" panose="02020500000000000000" pitchFamily="18" charset="-120"/>
                <a:ea typeface="MingLiU-ExtB" panose="02020500000000000000" pitchFamily="18" charset="-120"/>
              </a:rPr>
              <a:t>詢 </a:t>
            </a:r>
            <a:endParaRPr lang="en-US" altLang="zh-CN" sz="3200" dirty="0" smtClean="0">
              <a:latin typeface="MingLiU-ExtB" panose="02020500000000000000" pitchFamily="18" charset="-120"/>
              <a:ea typeface="MingLiU-ExtB" panose="02020500000000000000" pitchFamily="18" charset="-120"/>
            </a:endParaRPr>
          </a:p>
          <a:p>
            <a:pPr marL="0" indent="0">
              <a:buNone/>
            </a:pPr>
            <a:endParaRPr lang="en-US" altLang="zh-CN" sz="1600" dirty="0" smtClean="0">
              <a:latin typeface="MingLiU-ExtB" panose="02020500000000000000" pitchFamily="18" charset="-120"/>
              <a:ea typeface="MingLiU-ExtB" panose="02020500000000000000" pitchFamily="18" charset="-120"/>
            </a:endParaRPr>
          </a:p>
          <a:p>
            <a:pPr marL="514350" indent="-514350">
              <a:buFont typeface="+mj-lt"/>
              <a:buAutoNum type="arabicPeriod"/>
            </a:pPr>
            <a:endParaRPr lang="en-US" altLang="zh-CN" dirty="0" smtClean="0">
              <a:latin typeface="MingLiU-ExtB" panose="02020500000000000000" pitchFamily="18" charset="-120"/>
              <a:ea typeface="MingLiU-ExtB" panose="02020500000000000000" pitchFamily="18" charset="-120"/>
            </a:endParaRPr>
          </a:p>
          <a:p>
            <a:pPr marL="0" indent="0">
              <a:buNone/>
            </a:pPr>
            <a:endParaRPr lang="en-US" altLang="zh-CN" dirty="0" smtClean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057400" y="228600"/>
            <a:ext cx="548640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1905000" y="271978"/>
            <a:ext cx="5105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>
                <a:solidFill>
                  <a:srgbClr val="0070C0"/>
                </a:solidFill>
              </a:rPr>
              <a:t>洛杉磯台美商會</a:t>
            </a:r>
          </a:p>
          <a:p>
            <a:pPr algn="ctr"/>
            <a:r>
              <a:rPr lang="en-US" sz="2800" b="1" dirty="0">
                <a:solidFill>
                  <a:srgbClr val="0070C0"/>
                </a:solidFill>
              </a:rPr>
              <a:t>TACCLA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396" y="1313438"/>
            <a:ext cx="2057400" cy="2478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 flipV="1">
            <a:off x="5486400" y="1428750"/>
            <a:ext cx="304800" cy="5715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105400" y="2546540"/>
            <a:ext cx="685800" cy="7681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5709396" y="3385299"/>
            <a:ext cx="386604" cy="4067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8602"/>
            <a:ext cx="897212" cy="793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448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1" y="3886200"/>
            <a:ext cx="6512511" cy="857250"/>
          </a:xfrm>
        </p:spPr>
        <p:txBody>
          <a:bodyPr/>
          <a:lstStyle/>
          <a:p>
            <a:pPr marL="0" indent="0" algn="ctr">
              <a:buNone/>
            </a:pPr>
            <a:r>
              <a:rPr lang="zh-TW" altLang="en-US" sz="2000" dirty="0">
                <a:effectLst/>
              </a:rPr>
              <a:t>主辦：洛杉磯台美商會</a:t>
            </a:r>
            <a:br>
              <a:rPr lang="zh-TW" altLang="en-US" sz="2000" dirty="0">
                <a:effectLst/>
              </a:rPr>
            </a:br>
            <a:r>
              <a:rPr lang="zh-TW" altLang="en-US" sz="2000" dirty="0">
                <a:effectLst/>
              </a:rPr>
              <a:t>會長 劉雅薇 </a:t>
            </a:r>
            <a:r>
              <a:rPr lang="en-US" altLang="zh-TW" sz="2000" dirty="0">
                <a:effectLst/>
              </a:rPr>
              <a:t>Lisa Liu</a:t>
            </a:r>
            <a:br>
              <a:rPr lang="en-US" altLang="zh-TW" sz="2000" dirty="0">
                <a:effectLst/>
              </a:rPr>
            </a:br>
            <a:r>
              <a:rPr lang="en-US" sz="2000" dirty="0">
                <a:effectLst/>
              </a:rPr>
              <a:t> </a:t>
            </a:r>
            <a:br>
              <a:rPr lang="en-US" sz="2000" dirty="0">
                <a:effectLst/>
              </a:rPr>
            </a:br>
            <a:endParaRPr lang="en-US" sz="2000" dirty="0"/>
          </a:p>
        </p:txBody>
      </p:sp>
      <p:pic>
        <p:nvPicPr>
          <p:cNvPr id="3074" name="Picture 2" descr="lis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57200"/>
            <a:ext cx="3581400" cy="3113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779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1" y="3886200"/>
            <a:ext cx="6512511" cy="857250"/>
          </a:xfrm>
        </p:spPr>
        <p:txBody>
          <a:bodyPr/>
          <a:lstStyle/>
          <a:p>
            <a:pPr marL="0" indent="0" algn="ctr">
              <a:buNone/>
            </a:pPr>
            <a:r>
              <a:rPr lang="zh-CN" altLang="en-US" sz="2000" dirty="0">
                <a:effectLst/>
              </a:rPr>
              <a:t>特別嘉賓：駐洛杉磯台北經濟</a:t>
            </a:r>
            <a:br>
              <a:rPr lang="zh-CN" altLang="en-US" sz="2000" dirty="0">
                <a:effectLst/>
              </a:rPr>
            </a:br>
            <a:r>
              <a:rPr lang="zh-CN" altLang="en-US" sz="2000" dirty="0">
                <a:effectLst/>
              </a:rPr>
              <a:t>文化辦事處經濟組組長 劉倫正</a:t>
            </a:r>
            <a:br>
              <a:rPr lang="zh-CN" altLang="en-US" sz="2000" dirty="0">
                <a:effectLst/>
              </a:rPr>
            </a:br>
            <a:r>
              <a:rPr lang="en-US" sz="2000" dirty="0">
                <a:effectLst/>
              </a:rPr>
              <a:t>TECO Economic Division Director Michael </a:t>
            </a:r>
            <a:r>
              <a:rPr lang="en-US" sz="2000" dirty="0" err="1">
                <a:effectLst/>
              </a:rPr>
              <a:t>Liou</a:t>
            </a:r>
            <a:r>
              <a:rPr lang="en-US" sz="2000" dirty="0">
                <a:effectLst/>
              </a:rPr>
              <a:t> </a:t>
            </a:r>
            <a:br>
              <a:rPr lang="en-US" sz="2000" dirty="0">
                <a:effectLst/>
              </a:rPr>
            </a:br>
            <a:r>
              <a:rPr lang="en-US" sz="2000" dirty="0">
                <a:effectLst/>
              </a:rPr>
              <a:t> </a:t>
            </a:r>
            <a:br>
              <a:rPr lang="en-US" sz="2000" dirty="0">
                <a:effectLst/>
              </a:rPr>
            </a:br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14350"/>
            <a:ext cx="3505200" cy="294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617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096770"/>
            <a:ext cx="3595688" cy="1558925"/>
          </a:xfrm>
        </p:spPr>
        <p:txBody>
          <a:bodyPr/>
          <a:lstStyle/>
          <a:p>
            <a:pPr>
              <a:defRPr/>
            </a:pPr>
            <a:r>
              <a:rPr lang="en-US" spc="75" dirty="0"/>
              <a:t>Thank  you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771900" y="2096770"/>
            <a:ext cx="48768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zh-TW" altLang="en-US" sz="5400" dirty="0" smtClean="0">
                <a:solidFill>
                  <a:schemeClr val="tx1"/>
                </a:solidFill>
              </a:rPr>
              <a:t>照相時間</a:t>
            </a:r>
            <a:endParaRPr lang="en-US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75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1" y="3886200"/>
            <a:ext cx="6512511" cy="857250"/>
          </a:xfrm>
        </p:spPr>
        <p:txBody>
          <a:bodyPr/>
          <a:lstStyle/>
          <a:p>
            <a:pPr marL="0" indent="0" algn="ctr">
              <a:buNone/>
            </a:pPr>
            <a:r>
              <a:rPr lang="zh-TW" altLang="en-US" sz="2000" dirty="0">
                <a:effectLst/>
              </a:rPr>
              <a:t>主講：</a:t>
            </a:r>
            <a:r>
              <a:rPr lang="en-US" altLang="zh-TW" sz="2000" dirty="0">
                <a:effectLst/>
              </a:rPr>
              <a:t>Tony Chan</a:t>
            </a:r>
            <a:br>
              <a:rPr lang="en-US" altLang="zh-TW" sz="2000" dirty="0">
                <a:effectLst/>
              </a:rPr>
            </a:br>
            <a:r>
              <a:rPr lang="en-US" altLang="zh-TW" sz="2000" dirty="0">
                <a:effectLst/>
              </a:rPr>
              <a:t>Executive VP/</a:t>
            </a:r>
            <a:br>
              <a:rPr lang="en-US" altLang="zh-TW" sz="2000" dirty="0">
                <a:effectLst/>
              </a:rPr>
            </a:br>
            <a:r>
              <a:rPr lang="en-US" altLang="zh-TW" sz="2000" dirty="0">
                <a:effectLst/>
              </a:rPr>
              <a:t>Chief Lending Officer</a:t>
            </a:r>
            <a:br>
              <a:rPr lang="en-US" altLang="zh-TW" sz="2000" dirty="0">
                <a:effectLst/>
              </a:rPr>
            </a:br>
            <a:r>
              <a:rPr lang="en-US" altLang="zh-TW" sz="2000" dirty="0">
                <a:effectLst/>
              </a:rPr>
              <a:t>First General Bank</a:t>
            </a:r>
            <a:r>
              <a:rPr lang="zh-TW" altLang="en-US" sz="2000" dirty="0">
                <a:effectLst/>
              </a:rPr>
              <a:t>大通銀行 </a:t>
            </a:r>
            <a:br>
              <a:rPr lang="zh-TW" altLang="en-US" sz="2000" dirty="0">
                <a:effectLst/>
              </a:rPr>
            </a:br>
            <a:r>
              <a:rPr lang="en-US" sz="2000" dirty="0" smtClean="0">
                <a:effectLst/>
              </a:rPr>
              <a:t> </a:t>
            </a:r>
            <a:br>
              <a:rPr lang="en-US" sz="2000" dirty="0" smtClean="0">
                <a:effectLst/>
              </a:rPr>
            </a:br>
            <a:endParaRPr lang="en-US" sz="2000" dirty="0"/>
          </a:p>
        </p:txBody>
      </p:sp>
      <p:pic>
        <p:nvPicPr>
          <p:cNvPr id="5122" name="Picture 2" descr="ton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71501"/>
            <a:ext cx="3505200" cy="3276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19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1" y="3886200"/>
            <a:ext cx="6512511" cy="857250"/>
          </a:xfrm>
        </p:spPr>
        <p:txBody>
          <a:bodyPr/>
          <a:lstStyle/>
          <a:p>
            <a:pPr marL="0" indent="0" algn="ctr">
              <a:buNone/>
            </a:pPr>
            <a:r>
              <a:rPr lang="zh-TW" altLang="en-US" sz="2000" dirty="0">
                <a:effectLst/>
              </a:rPr>
              <a:t>主講：洛杉磯台美商會</a:t>
            </a:r>
            <a:br>
              <a:rPr lang="zh-TW" altLang="en-US" sz="2000" dirty="0">
                <a:effectLst/>
              </a:rPr>
            </a:br>
            <a:r>
              <a:rPr lang="zh-TW" altLang="en-US" sz="2000" dirty="0">
                <a:effectLst/>
              </a:rPr>
              <a:t>副會長 葉俊麟 </a:t>
            </a:r>
            <a:r>
              <a:rPr lang="en-US" altLang="zh-TW" sz="2000" dirty="0">
                <a:effectLst/>
              </a:rPr>
              <a:t>Kevin Yeh</a:t>
            </a:r>
            <a:br>
              <a:rPr lang="en-US" altLang="zh-TW" sz="2000" dirty="0">
                <a:effectLst/>
              </a:rPr>
            </a:br>
            <a:r>
              <a:rPr lang="en-US" altLang="zh-TW" sz="2000" dirty="0" smtClean="0">
                <a:effectLst/>
              </a:rPr>
              <a:t/>
            </a:r>
            <a:br>
              <a:rPr lang="en-US" altLang="zh-TW" sz="2000" dirty="0" smtClean="0">
                <a:effectLst/>
              </a:rPr>
            </a:br>
            <a:r>
              <a:rPr lang="en-US" sz="2000" dirty="0" smtClean="0">
                <a:effectLst/>
              </a:rPr>
              <a:t> </a:t>
            </a:r>
            <a:br>
              <a:rPr lang="en-US" sz="2000" dirty="0" smtClean="0">
                <a:effectLst/>
              </a:rPr>
            </a:br>
            <a:endParaRPr lang="en-US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636814"/>
            <a:ext cx="3581400" cy="2984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2843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2038350"/>
            <a:ext cx="3595688" cy="1558925"/>
          </a:xfrm>
        </p:spPr>
        <p:txBody>
          <a:bodyPr/>
          <a:lstStyle/>
          <a:p>
            <a:pPr>
              <a:defRPr/>
            </a:pPr>
            <a:r>
              <a:rPr lang="en-US" spc="75" dirty="0"/>
              <a:t>Thank  you</a:t>
            </a:r>
          </a:p>
        </p:txBody>
      </p:sp>
      <p:pic>
        <p:nvPicPr>
          <p:cNvPr id="5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43150"/>
            <a:ext cx="5019675" cy="234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151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27</TotalTime>
  <Words>105</Words>
  <Application>Microsoft Office PowerPoint</Application>
  <PresentationFormat>On-screen Show (16:9)</PresentationFormat>
  <Paragraphs>27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Slipstream</vt:lpstr>
      <vt:lpstr>洛杉磯台美商會 Taiwanese-American Chamber of Commerce of Greater Los Angeles    </vt:lpstr>
      <vt:lpstr>PowerPoint Presentation</vt:lpstr>
      <vt:lpstr>主辦：洛杉磯台美商會 會長 劉雅薇 Lisa Liu   </vt:lpstr>
      <vt:lpstr>特別嘉賓：駐洛杉磯台北經濟 文化辦事處經濟組組長 劉倫正 TECO Economic Division Director Michael Liou    </vt:lpstr>
      <vt:lpstr>Thank  you</vt:lpstr>
      <vt:lpstr>主講：Tony Chan Executive VP/ Chief Lending Officer First General Bank大通銀行    </vt:lpstr>
      <vt:lpstr>主講：洛杉磯台美商會 副會長 葉俊麟 Kevin Yeh    </vt:lpstr>
      <vt:lpstr>Thank  you</vt:lpstr>
    </vt:vector>
  </TitlesOfParts>
  <Company>The University of North Carolina at Chapel Hill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洛杉磯台美商會 Taiwanese-American Chamber of Commerce of Greater Los Angeles</dc:title>
  <dc:creator>Teresa</dc:creator>
  <cp:lastModifiedBy>Teresa</cp:lastModifiedBy>
  <cp:revision>5</cp:revision>
  <dcterms:created xsi:type="dcterms:W3CDTF">2021-02-16T01:27:06Z</dcterms:created>
  <dcterms:modified xsi:type="dcterms:W3CDTF">2021-02-17T06:05:09Z</dcterms:modified>
</cp:coreProperties>
</file>